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70" r:id="rId3"/>
  </p:sldMasterIdLst>
  <p:notesMasterIdLst>
    <p:notesMasterId r:id="rId34"/>
  </p:notesMasterIdLst>
  <p:sldIdLst>
    <p:sldId id="337" r:id="rId4"/>
    <p:sldId id="384" r:id="rId5"/>
    <p:sldId id="606" r:id="rId6"/>
    <p:sldId id="607" r:id="rId7"/>
    <p:sldId id="669" r:id="rId8"/>
    <p:sldId id="662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678" r:id="rId18"/>
    <p:sldId id="679" r:id="rId19"/>
    <p:sldId id="680" r:id="rId20"/>
    <p:sldId id="681" r:id="rId21"/>
    <p:sldId id="663" r:id="rId22"/>
    <p:sldId id="664" r:id="rId23"/>
    <p:sldId id="665" r:id="rId24"/>
    <p:sldId id="608" r:id="rId25"/>
    <p:sldId id="666" r:id="rId26"/>
    <p:sldId id="694" r:id="rId27"/>
    <p:sldId id="668" r:id="rId28"/>
    <p:sldId id="689" r:id="rId29"/>
    <p:sldId id="691" r:id="rId30"/>
    <p:sldId id="692" r:id="rId31"/>
    <p:sldId id="693" r:id="rId32"/>
    <p:sldId id="6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6" autoAdjust="0"/>
    <p:restoredTop sz="96196" autoAdjust="0"/>
  </p:normalViewPr>
  <p:slideViewPr>
    <p:cSldViewPr snapToGrid="0" showGuides="1">
      <p:cViewPr varScale="1">
        <p:scale>
          <a:sx n="61" d="100"/>
          <a:sy n="61" d="100"/>
        </p:scale>
        <p:origin x="888" y="60"/>
      </p:cViewPr>
      <p:guideLst>
        <p:guide orient="horz" pos="2142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/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/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/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/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/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/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/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/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/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/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/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/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/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/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/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5426710"/>
            <a:ext cx="1170749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Java Realtime Project-Fullstack Development</a:t>
            </a:r>
            <a:endParaRPr lang="ko-KR" altLang="en-US" sz="4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469" y="6164603"/>
            <a:ext cx="12191853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-by Narsi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5575"/>
            <a:ext cx="2193925" cy="3209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155575"/>
            <a:ext cx="984504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78155" y="229870"/>
            <a:ext cx="11460480" cy="6427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16865" y="266065"/>
            <a:ext cx="1167765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74345" y="239395"/>
            <a:ext cx="11362690" cy="6211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63880" y="363220"/>
            <a:ext cx="11319510" cy="60407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03250" y="335280"/>
            <a:ext cx="1130300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42595" y="168275"/>
            <a:ext cx="11305540" cy="639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05765" y="346075"/>
            <a:ext cx="11393805" cy="6254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02260" y="306070"/>
            <a:ext cx="11707495" cy="6320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700780" y="232410"/>
            <a:ext cx="4305300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036320"/>
            <a:ext cx="115189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662680" y="208915"/>
            <a:ext cx="4867275" cy="704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123950"/>
            <a:ext cx="11553825" cy="539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5349240" y="372745"/>
            <a:ext cx="5913120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cs typeface="Arial" panose="020B0604020202020204" pitchFamily="34" charset="0"/>
              </a:rPr>
              <a:t>Content-Agenda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11780" y="1374197"/>
            <a:ext cx="958096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25135" y="1373831"/>
            <a:ext cx="5942330" cy="582604"/>
            <a:chOff x="547042" y="2121426"/>
            <a:chExt cx="3441628" cy="1509628"/>
          </a:xfrm>
        </p:grpSpPr>
        <p:sp>
          <p:nvSpPr>
            <p:cNvPr id="25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7042" y="2121426"/>
              <a:ext cx="3322837" cy="966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Decomposition Patterns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11980" y="2019300"/>
            <a:ext cx="956945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4500" y="2019300"/>
            <a:ext cx="5737225" cy="4337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Integration Patterns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11780" y="266474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24500" y="2731052"/>
            <a:ext cx="5737860" cy="510623"/>
            <a:chOff x="665465" y="2546592"/>
            <a:chExt cx="3323205" cy="1015848"/>
          </a:xfrm>
        </p:grpSpPr>
        <p:sp>
          <p:nvSpPr>
            <p:cNvPr id="36" name="TextBox 35"/>
            <p:cNvSpPr txBox="1"/>
            <p:nvPr/>
          </p:nvSpPr>
          <p:spPr>
            <a:xfrm>
              <a:off x="787499" y="3286850"/>
              <a:ext cx="3201171" cy="2755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465" y="2546592"/>
              <a:ext cx="3322837" cy="73718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Database Patterns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566285" y="3346450"/>
            <a:ext cx="803275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25180" y="3345634"/>
            <a:ext cx="5737181" cy="864129"/>
            <a:chOff x="665833" y="2698311"/>
            <a:chExt cx="3322837" cy="864129"/>
          </a:xfrm>
        </p:grpSpPr>
        <p:sp>
          <p:nvSpPr>
            <p:cNvPr id="41" name="TextBox 40"/>
            <p:cNvSpPr txBox="1"/>
            <p:nvPr/>
          </p:nvSpPr>
          <p:spPr>
            <a:xfrm>
              <a:off x="787499" y="3286850"/>
              <a:ext cx="3201171" cy="2755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833" y="2698311"/>
              <a:ext cx="3322837" cy="43374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Event Driven Patterns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25135" y="4082845"/>
            <a:ext cx="5850255" cy="433910"/>
            <a:chOff x="600369" y="2506719"/>
            <a:chExt cx="3388301" cy="1124335"/>
          </a:xfrm>
        </p:grpSpPr>
        <p:sp>
          <p:nvSpPr>
            <p:cNvPr id="3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" name="TextBox 25"/>
            <p:cNvSpPr txBox="1"/>
            <p:nvPr/>
          </p:nvSpPr>
          <p:spPr>
            <a:xfrm>
              <a:off x="600369" y="2506719"/>
              <a:ext cx="3322837" cy="11239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Observability Patterns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25135" y="4799126"/>
            <a:ext cx="5850255" cy="433909"/>
            <a:chOff x="600369" y="2506720"/>
            <a:chExt cx="3388301" cy="1124334"/>
          </a:xfrm>
        </p:grpSpPr>
        <p:sp>
          <p:nvSpPr>
            <p:cNvPr id="6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25"/>
            <p:cNvSpPr txBox="1"/>
            <p:nvPr/>
          </p:nvSpPr>
          <p:spPr>
            <a:xfrm>
              <a:off x="600369" y="2506720"/>
              <a:ext cx="3322837" cy="1123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Cross Cutting Concern Patterns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73395" y="5604306"/>
            <a:ext cx="5850255" cy="612979"/>
            <a:chOff x="600369" y="2042718"/>
            <a:chExt cx="3388301" cy="1588336"/>
          </a:xfrm>
        </p:grpSpPr>
        <p:sp>
          <p:nvSpPr>
            <p:cNvPr id="9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600369" y="2042718"/>
              <a:ext cx="3322837" cy="11239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ResilienceJ Patterns</a:t>
              </a:r>
            </a:p>
          </p:txBody>
        </p:sp>
      </p:grpSp>
      <p:sp>
        <p:nvSpPr>
          <p:cNvPr id="11" name="TextBox 38"/>
          <p:cNvSpPr txBox="1"/>
          <p:nvPr/>
        </p:nvSpPr>
        <p:spPr>
          <a:xfrm>
            <a:off x="4566285" y="408305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7030A0"/>
                </a:solidFill>
                <a:cs typeface="Arial" panose="020B0604020202020204" pitchFamily="34" charset="0"/>
              </a:rPr>
              <a:t>05</a:t>
            </a:r>
          </a:p>
        </p:txBody>
      </p:sp>
      <p:sp>
        <p:nvSpPr>
          <p:cNvPr id="14" name="TextBox 38"/>
          <p:cNvSpPr txBox="1"/>
          <p:nvPr/>
        </p:nvSpPr>
        <p:spPr>
          <a:xfrm>
            <a:off x="4566285" y="479933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B0F0"/>
                </a:solidFill>
                <a:cs typeface="Arial" panose="020B0604020202020204" pitchFamily="34" charset="0"/>
              </a:rPr>
              <a:t>06</a:t>
            </a:r>
          </a:p>
        </p:txBody>
      </p:sp>
      <p:sp>
        <p:nvSpPr>
          <p:cNvPr id="15" name="TextBox 38"/>
          <p:cNvSpPr txBox="1"/>
          <p:nvPr/>
        </p:nvSpPr>
        <p:spPr>
          <a:xfrm>
            <a:off x="4565650" y="549910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2060"/>
                </a:solidFill>
                <a:cs typeface="Arial" panose="020B0604020202020204" pitchFamily="34" charset="0"/>
              </a:rPr>
              <a:t>07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427672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8015" y="314960"/>
            <a:ext cx="11312525" cy="6242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803650" y="174625"/>
            <a:ext cx="3438525" cy="742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1167130"/>
            <a:ext cx="1130109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166870" y="120650"/>
            <a:ext cx="3409950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993775"/>
            <a:ext cx="11658600" cy="552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GB" sz="2400"/>
              <a:t>Implentation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0" y="947420"/>
            <a:ext cx="10971530" cy="5641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40690" y="121920"/>
            <a:ext cx="11751945" cy="5673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57175" y="200025"/>
            <a:ext cx="11693525" cy="62604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1958027707"/>
              </p:ext>
            </p:extLst>
          </p:nvPr>
        </p:nvGraphicFramePr>
        <p:xfrm>
          <a:off x="1074990" y="591645"/>
          <a:ext cx="8532495" cy="611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user-management-service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>
                          <a:highlight>
                            <a:srgbClr val="FFFF00"/>
                          </a:highlight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document-service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highlight>
                            <a:srgbClr val="FFFF00"/>
                          </a:highlight>
                          <a:sym typeface="+mn-ea"/>
                        </a:rPr>
                        <a:t>user-authn-service</a:t>
                      </a:r>
                      <a:endParaRPr lang="en-US" altLang="en-GB" sz="1800">
                        <a:highlight>
                          <a:srgbClr val="FFFF00"/>
                        </a:highlight>
                      </a:endParaRPr>
                    </a:p>
                    <a:p>
                      <a:pPr>
                        <a:buNone/>
                      </a:pPr>
                      <a:endParaRPr lang="en-US" altLang="en-GB" sz="180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highlight>
                            <a:srgbClr val="FFFF00"/>
                          </a:highlight>
                          <a:sym typeface="+mn-ea"/>
                        </a:rPr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 sz="180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department-service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adress-service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doctor-service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doctro-schedule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patient-service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appointment-service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payment-gateway-service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Notification-Service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990906" y="223345"/>
            <a:ext cx="444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b="1" i="1" u="sng" dirty="0" err="1">
                <a:highlight>
                  <a:srgbClr val="FFFF00"/>
                </a:highlight>
              </a:rPr>
              <a:t>medilab</a:t>
            </a:r>
            <a:r>
              <a:rPr lang="en-US" altLang="en-GB" b="1" i="1" u="sng" dirty="0">
                <a:highlight>
                  <a:srgbClr val="FFFF00"/>
                </a:highlight>
              </a:rPr>
              <a:t>-preclinic-core-services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/>
          <p:nvPr/>
        </p:nvGraphicFramePr>
        <p:xfrm>
          <a:off x="1021715" y="1748790"/>
          <a:ext cx="853249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Service/Setup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idp setup(Auth0)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medilab-echosytem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git repo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Config-Server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Eureka with Cluster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Spingcloud-gateway with Security Constartins Validatio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Zipkin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medilab-echosystem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ELK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Graphana/Promothesus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99160" y="1258570"/>
            <a:ext cx="3284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GB" b="1" i="1" u="sng">
                <a:highlight>
                  <a:srgbClr val="FFFF00"/>
                </a:highlight>
              </a:rPr>
              <a:t>echo-system-components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1205624277"/>
              </p:ext>
            </p:extLst>
          </p:nvPr>
        </p:nvGraphicFramePr>
        <p:xfrm>
          <a:off x="1064173" y="1264920"/>
          <a:ext cx="8532495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Service/Setup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image/RDBMS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in memory/RDBMS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mongo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image/NOSQL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Keystone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image/Object Store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S3 Storage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AWS Managed service Object Store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Ngninx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docker image/WebServer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RabbitMQ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Cloud Managed instace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8`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Twillio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Messaging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gsmtp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Google Mail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990600" y="875030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>
                <a:highlight>
                  <a:srgbClr val="FFFF00"/>
                </a:highlight>
              </a:rPr>
              <a:t>Services: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2330025583"/>
              </p:ext>
            </p:extLst>
          </p:nvPr>
        </p:nvGraphicFramePr>
        <p:xfrm>
          <a:off x="868679" y="1291738"/>
          <a:ext cx="991171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3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Infrastucture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Ec2(Ubuntu, 2Vcpu,2GB)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AWS Comute Service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Application Load Balancer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AWS 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Container Engine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Minikube/KubeAdmn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Kubernates Cluster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Jenkins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CI/CD Orchestrator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Ansible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Infrastructure Provisioner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Fargate</a:t>
                      </a:r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AWS Managed Service</a:t>
                      </a:r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Picture Placeholder 1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315340508"/>
              </p:ext>
            </p:extLst>
          </p:nvPr>
        </p:nvGraphicFramePr>
        <p:xfrm>
          <a:off x="868680" y="4931060"/>
          <a:ext cx="991171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3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Sr.no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Infrastucture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GKS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GCP Kubernates Cluster</a:t>
                      </a:r>
                      <a:endParaRPr lang="en-US" alt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/>
                        <a:t>Ingress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dirty="0"/>
                        <a:t>LB/Reverse Proxy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774087" y="449712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>
                <a:highlight>
                  <a:srgbClr val="FFFF00"/>
                </a:highlight>
              </a:rPr>
              <a:t>Prod Infrastructure: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74087" y="857803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>
                <a:highlight>
                  <a:srgbClr val="FFFF00"/>
                </a:highlight>
              </a:rPr>
              <a:t>Dev Infrastructure: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84835" y="795020"/>
            <a:ext cx="11142980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accent2"/>
                </a:solidFill>
                <a:sym typeface="+mn-ea"/>
              </a:rPr>
              <a:t>Content-Agenda</a:t>
            </a:r>
            <a:endParaRPr lang="en-US" altLang="ko-KR" sz="20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endParaRPr lang="en-GB" alt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882650" y="613410"/>
            <a:ext cx="648335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en-US"/>
              <a:t>Entities</a:t>
            </a:r>
          </a:p>
          <a:p>
            <a:r>
              <a:rPr lang="en-GB" altLang="en-US"/>
              <a:t>===============</a:t>
            </a:r>
          </a:p>
          <a:p>
            <a:r>
              <a:rPr lang="en-GB" altLang="en-US"/>
              <a:t>1) MedilabUser</a:t>
            </a:r>
          </a:p>
          <a:p>
            <a:r>
              <a:rPr lang="en-GB" altLang="en-US"/>
              <a:t>2) Role</a:t>
            </a:r>
          </a:p>
          <a:p>
            <a:r>
              <a:rPr lang="en-GB" altLang="en-US"/>
              <a:t>3) </a:t>
            </a:r>
            <a:r>
              <a:rPr lang="en-GB" altLang="en-US">
                <a:highlight>
                  <a:srgbClr val="FFFF00"/>
                </a:highlight>
              </a:rPr>
              <a:t>Permission</a:t>
            </a:r>
            <a:endParaRPr lang="en-GB" altLang="en-US"/>
          </a:p>
          <a:p>
            <a:r>
              <a:rPr lang="en-GB" altLang="en-US"/>
              <a:t>4) </a:t>
            </a:r>
            <a:r>
              <a:rPr lang="en-GB" altLang="en-US">
                <a:highlight>
                  <a:srgbClr val="FFFF00"/>
                </a:highlight>
              </a:rPr>
              <a:t>UserType</a:t>
            </a:r>
            <a:endParaRPr lang="en-GB" altLang="en-US"/>
          </a:p>
          <a:p>
            <a:r>
              <a:rPr lang="en-GB" altLang="en-US"/>
              <a:t>5) </a:t>
            </a:r>
            <a:r>
              <a:rPr lang="en-GB" altLang="en-US">
                <a:highlight>
                  <a:srgbClr val="FFFF00"/>
                </a:highlight>
              </a:rPr>
              <a:t>Address</a:t>
            </a:r>
            <a:endParaRPr lang="en-GB" altLang="en-US"/>
          </a:p>
          <a:p>
            <a:r>
              <a:rPr lang="en-GB" altLang="en-US"/>
              <a:t>6) Document</a:t>
            </a:r>
          </a:p>
          <a:p>
            <a:r>
              <a:rPr lang="en-GB" altLang="en-US"/>
              <a:t>7) DocumentType</a:t>
            </a:r>
          </a:p>
          <a:p>
            <a:r>
              <a:rPr lang="en-GB" altLang="en-US"/>
              <a:t>8) Notification</a:t>
            </a:r>
          </a:p>
          <a:p>
            <a:r>
              <a:rPr lang="en-GB" altLang="en-US"/>
              <a:t>9) NotificationType</a:t>
            </a:r>
          </a:p>
          <a:p>
            <a:r>
              <a:rPr lang="en-GB" altLang="en-US"/>
              <a:t>10) Token</a:t>
            </a:r>
          </a:p>
          <a:p>
            <a:r>
              <a:rPr lang="en-GB" altLang="en-US"/>
              <a:t>11) MedilabAuthentication</a:t>
            </a:r>
          </a:p>
          <a:p>
            <a:r>
              <a:rPr lang="en-GB" altLang="en-US"/>
              <a:t>12) Departmnent</a:t>
            </a:r>
          </a:p>
          <a:p>
            <a:r>
              <a:rPr lang="en-GB" altLang="en-US"/>
              <a:t>13) Doctor</a:t>
            </a:r>
          </a:p>
          <a:p>
            <a:r>
              <a:rPr lang="en-GB" altLang="en-US"/>
              <a:t>14) DoctorSchedule</a:t>
            </a:r>
          </a:p>
          <a:p>
            <a:r>
              <a:rPr lang="en-GB" altLang="en-US"/>
              <a:t>15) Patient</a:t>
            </a:r>
          </a:p>
          <a:p>
            <a:r>
              <a:rPr lang="en-GB" altLang="en-US"/>
              <a:t>16) Appointment</a:t>
            </a:r>
          </a:p>
          <a:p>
            <a:r>
              <a:rPr lang="en-GB" altLang="en-US"/>
              <a:t>17) Payment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350895" y="147955"/>
            <a:ext cx="524827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775970"/>
            <a:ext cx="11572875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32740" y="213360"/>
            <a:ext cx="11645900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938395" y="195580"/>
            <a:ext cx="2978150" cy="59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" y="974725"/>
            <a:ext cx="11416030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50825" y="333375"/>
            <a:ext cx="11448415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87350" y="452120"/>
            <a:ext cx="11340465" cy="6074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74015" y="287655"/>
            <a:ext cx="11426825" cy="6085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323</Words>
  <Application>Microsoft Office PowerPoint</Application>
  <PresentationFormat>Widescreen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Aharoni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Nagaraju</cp:lastModifiedBy>
  <cp:revision>431</cp:revision>
  <dcterms:created xsi:type="dcterms:W3CDTF">2019-01-14T06:35:00Z</dcterms:created>
  <dcterms:modified xsi:type="dcterms:W3CDTF">2025-03-08T04:31:10Z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2057-11.2.0.10258</vt:lpwstr>
  </property>
  <property fmtid="{D5CDD505-2E9C-101B-9397-08002B2CF9AE}" pid="3" name="ICV">
    <vt:lpwstr>D31EE9304D2E4F919B69FADF79FACB80</vt:lpwstr>
  </property>
</Properties>
</file>